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31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6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33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09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8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32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48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4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7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29E5-75E5-475B-8FA2-ADE4791AA69B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AA7A-90FC-40CE-81D7-78448AFA8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7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icsocz.cz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4684" y="7488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Vítáme Vás na pilotním ověření</a:t>
            </a:r>
            <a:br>
              <a:rPr lang="cs-CZ" b="1" dirty="0" smtClean="0"/>
            </a:br>
            <a:r>
              <a:rPr lang="cs-CZ" b="1" dirty="0" smtClean="0"/>
              <a:t>e-</a:t>
            </a:r>
            <a:r>
              <a:rPr lang="cs-CZ" b="1" dirty="0" err="1" smtClean="0"/>
              <a:t>learningového</a:t>
            </a:r>
            <a:r>
              <a:rPr lang="cs-CZ" b="1" dirty="0" smtClean="0"/>
              <a:t> vzdělávacího programu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52"/>
            <a:ext cx="1801368" cy="4770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06" y="3701911"/>
            <a:ext cx="9583556" cy="23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Dotazník účastníka 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>pilotního 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ověření</a:t>
            </a:r>
            <a:b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e-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learningového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>vzdělávacího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238771"/>
            <a:ext cx="10515600" cy="3076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dirty="0" smtClean="0"/>
              <a:t>Dotazník prosím vyplňte v tištěné podobě</a:t>
            </a:r>
          </a:p>
          <a:p>
            <a:pPr marL="0" indent="0" algn="ctr">
              <a:buNone/>
            </a:pPr>
            <a:r>
              <a:rPr lang="cs-CZ" sz="4000" b="1" dirty="0" smtClean="0"/>
              <a:t>a podepište.</a:t>
            </a:r>
          </a:p>
          <a:p>
            <a:pPr marL="0" indent="0" algn="ctr">
              <a:buNone/>
            </a:pPr>
            <a:endParaRPr lang="cs-CZ" sz="2500" i="1" dirty="0" smtClean="0"/>
          </a:p>
          <a:p>
            <a:pPr marL="0" indent="0" algn="ctr">
              <a:buNone/>
            </a:pPr>
            <a:r>
              <a:rPr lang="cs-CZ" sz="2500" i="1" dirty="0" smtClean="0"/>
              <a:t>Zavazujeme se, že zjištěné údaje budou uchovány v souladu se zákonem č. 101/2000 Sb., o ochraně osobních údajů, v platném znění a budou primárně určeny pro výpočet monitorovacích indikátorů.</a:t>
            </a:r>
          </a:p>
          <a:p>
            <a:pPr marL="0" indent="0" algn="ctr">
              <a:buNone/>
            </a:pPr>
            <a:endParaRPr lang="cs-CZ" sz="40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70" y="5650706"/>
            <a:ext cx="4799459" cy="10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Tabulka e-</a:t>
            </a:r>
            <a:r>
              <a:rPr lang="cs-CZ" sz="4000" b="1" dirty="0" err="1" smtClean="0">
                <a:solidFill>
                  <a:schemeClr val="accent2">
                    <a:lumMod val="75000"/>
                  </a:schemeClr>
                </a:solidFill>
              </a:rPr>
              <a:t>learningových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 modulů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238771"/>
            <a:ext cx="10515600" cy="3076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dirty="0" smtClean="0"/>
              <a:t>Zaznamenejte si, které moduly jste si zvolili k pilotnímu ověření.</a:t>
            </a:r>
          </a:p>
          <a:p>
            <a:pPr marL="0" indent="0" algn="ctr">
              <a:buNone/>
            </a:pPr>
            <a:endParaRPr lang="cs-CZ" sz="2500" i="1" dirty="0" smtClean="0"/>
          </a:p>
          <a:p>
            <a:pPr marL="0" indent="0" algn="ctr">
              <a:buNone/>
            </a:pPr>
            <a:r>
              <a:rPr lang="cs-CZ" sz="3500" b="1" dirty="0" smtClean="0"/>
              <a:t>Po registraci v e-learningovém modulu si zaznamenejte vaše přístupové údaje – uživatelské jméno a heslo.</a:t>
            </a:r>
          </a:p>
          <a:p>
            <a:pPr marL="0" indent="0" algn="ctr">
              <a:buNone/>
            </a:pPr>
            <a:endParaRPr lang="cs-CZ" sz="40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70" y="5650706"/>
            <a:ext cx="4799459" cy="10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Evaluační dotazník pilotního ověření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75"/>
            <a:ext cx="10515600" cy="2098675"/>
          </a:xfrm>
        </p:spPr>
        <p:txBody>
          <a:bodyPr>
            <a:normAutofit/>
          </a:bodyPr>
          <a:lstStyle/>
          <a:p>
            <a:r>
              <a:rPr lang="cs-CZ" dirty="0" smtClean="0"/>
              <a:t>Po přihlášení do e-</a:t>
            </a:r>
            <a:r>
              <a:rPr lang="cs-CZ" dirty="0" err="1" smtClean="0"/>
              <a:t>learningu</a:t>
            </a:r>
            <a:r>
              <a:rPr lang="cs-CZ" dirty="0" smtClean="0"/>
              <a:t> je možné si dotazník stáhnout v záložce „Soubory ke stažení“</a:t>
            </a:r>
          </a:p>
          <a:p>
            <a:r>
              <a:rPr lang="cs-CZ" dirty="0" smtClean="0"/>
              <a:t>Vyplňujte v elektronické podobě</a:t>
            </a:r>
          </a:p>
          <a:p>
            <a:r>
              <a:rPr lang="cs-CZ" dirty="0" smtClean="0"/>
              <a:t>Pro každý z e-</a:t>
            </a:r>
            <a:r>
              <a:rPr lang="cs-CZ" dirty="0" err="1" smtClean="0"/>
              <a:t>learningových</a:t>
            </a:r>
            <a:r>
              <a:rPr lang="cs-CZ" dirty="0" smtClean="0"/>
              <a:t> modulů prosím vyplňte samostatně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5545137"/>
            <a:ext cx="4476750" cy="9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Evaluační dotazník pilotního ověření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4101"/>
            <a:ext cx="10515600" cy="2343150"/>
          </a:xfrm>
        </p:spPr>
        <p:txBody>
          <a:bodyPr>
            <a:noAutofit/>
          </a:bodyPr>
          <a:lstStyle/>
          <a:p>
            <a:r>
              <a:rPr lang="cs-CZ" dirty="0" smtClean="0"/>
              <a:t>Po vyplnění uložte ve formátu: číslo </a:t>
            </a:r>
            <a:r>
              <a:rPr lang="cs-CZ" dirty="0" err="1" smtClean="0"/>
              <a:t>modulu_vaše</a:t>
            </a:r>
            <a:r>
              <a:rPr lang="cs-CZ" dirty="0" smtClean="0"/>
              <a:t> prijmeni.doc </a:t>
            </a:r>
            <a:r>
              <a:rPr lang="cs-CZ" i="1" dirty="0" smtClean="0"/>
              <a:t>(např. 14_novakova.doc)</a:t>
            </a:r>
            <a:r>
              <a:rPr lang="cs-CZ" dirty="0" smtClean="0"/>
              <a:t> </a:t>
            </a:r>
          </a:p>
          <a:p>
            <a:r>
              <a:rPr lang="cs-CZ" dirty="0" smtClean="0"/>
              <a:t>Odešlete na e-mailovou adresu: </a:t>
            </a:r>
            <a:r>
              <a:rPr lang="cs-CZ" u="sng" dirty="0" smtClean="0">
                <a:hlinkClick r:id="rId3"/>
              </a:rPr>
              <a:t>info@priscocz.cz</a:t>
            </a:r>
            <a:r>
              <a:rPr lang="cs-CZ" dirty="0" smtClean="0"/>
              <a:t>.</a:t>
            </a:r>
          </a:p>
          <a:p>
            <a:r>
              <a:rPr lang="cs-CZ" u="sng" dirty="0" smtClean="0"/>
              <a:t>Do předmětu e -mailu</a:t>
            </a:r>
            <a:r>
              <a:rPr lang="cs-CZ" dirty="0" smtClean="0"/>
              <a:t> uveďte: Pilotní </a:t>
            </a:r>
            <a:r>
              <a:rPr lang="cs-CZ" dirty="0" err="1" smtClean="0"/>
              <a:t>ověření_číslo</a:t>
            </a:r>
            <a:r>
              <a:rPr lang="cs-CZ" dirty="0" smtClean="0"/>
              <a:t> modulu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5545137"/>
            <a:ext cx="4476750" cy="9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479425"/>
            <a:ext cx="10515600" cy="1325563"/>
          </a:xfrm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sz="5000" b="1" dirty="0" smtClean="0"/>
              <a:t>Rozsah pilotního ověření</a:t>
            </a:r>
            <a:endParaRPr lang="cs-CZ" sz="5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2188"/>
            <a:ext cx="10515600" cy="314642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Prosíme projděte vybrané e-moduly v celém rozsahu.</a:t>
            </a:r>
          </a:p>
          <a:p>
            <a:pPr marL="0" indent="0">
              <a:buNone/>
            </a:pPr>
            <a:r>
              <a:rPr lang="cs-CZ" b="1" dirty="0" smtClean="0"/>
              <a:t>Ověřte a posuďte dostatečnost obsahové stránky výuky.</a:t>
            </a:r>
          </a:p>
          <a:p>
            <a:pPr marL="0" indent="0">
              <a:buNone/>
            </a:pPr>
            <a:r>
              <a:rPr lang="cs-CZ" b="1" dirty="0" smtClean="0"/>
              <a:t>Zhodnoťte provedené vzdělávacího programu z metodické stránky.</a:t>
            </a:r>
          </a:p>
          <a:p>
            <a:pPr marL="0" indent="0">
              <a:buNone/>
            </a:pPr>
            <a:r>
              <a:rPr lang="cs-CZ" b="1" dirty="0" smtClean="0"/>
              <a:t>Otestujte funkčnost odkazů a úkolů.</a:t>
            </a:r>
          </a:p>
          <a:p>
            <a:pPr marL="0" indent="0">
              <a:buNone/>
            </a:pPr>
            <a:r>
              <a:rPr lang="cs-CZ" b="1" dirty="0" smtClean="0"/>
              <a:t>Ohodnoťte a posuďte technické zpracování e-</a:t>
            </a:r>
            <a:r>
              <a:rPr lang="cs-CZ" b="1" dirty="0" err="1" smtClean="0"/>
              <a:t>learningu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Absolvujte závěrečný test.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4" y="5559426"/>
            <a:ext cx="4819651" cy="10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Vyhodnocení výsledků pilotního ověření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14712"/>
          </a:xfr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ctr">
              <a:buNone/>
            </a:pP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Dotazníky prosím zasílejte průběžně po ověření každého jednotlivého modulu tak, abychom je mohli postupně vyhodnocovat.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0" y="5562600"/>
            <a:ext cx="477774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Vyhodnocení výsledků pilotního ověření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14712"/>
          </a:xfr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ctr">
              <a:buNone/>
            </a:pPr>
            <a:endParaRPr lang="cs-CZ" sz="4000" b="1" dirty="0" smtClean="0"/>
          </a:p>
          <a:p>
            <a:pPr marL="0" indent="0" algn="ctr">
              <a:buNone/>
            </a:pPr>
            <a:r>
              <a:rPr lang="cs-CZ" sz="6000" b="1" dirty="0" smtClean="0"/>
              <a:t>10. října 2014</a:t>
            </a:r>
          </a:p>
          <a:p>
            <a:pPr marL="0" indent="0" algn="ctr">
              <a:buNone/>
            </a:pPr>
            <a:r>
              <a:rPr lang="cs-CZ" sz="4000" b="1" dirty="0" smtClean="0"/>
              <a:t>TERMÍN, DO KTERÉHO PROSÍM DORUČTE DOTAZNÍKY K VÁMI PILOTOVANÝM MODULŮM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0" y="5562600"/>
            <a:ext cx="477774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Závěrečný workshop</a:t>
            </a:r>
            <a:endParaRPr lang="cs-CZ" sz="5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 smtClean="0"/>
              <a:t>22. října 2014</a:t>
            </a:r>
          </a:p>
          <a:p>
            <a:pPr marL="0" indent="0" algn="ctr">
              <a:buNone/>
            </a:pPr>
            <a:r>
              <a:rPr lang="cs-CZ" sz="4500" b="1" dirty="0" smtClean="0"/>
              <a:t>29. října 2014</a:t>
            </a:r>
          </a:p>
          <a:p>
            <a:pPr marL="0" indent="0" algn="ctr">
              <a:buNone/>
            </a:pPr>
            <a:endParaRPr lang="cs-CZ" sz="4500" b="1" dirty="0" smtClean="0"/>
          </a:p>
          <a:p>
            <a:pPr marL="0" indent="0" algn="ctr">
              <a:buNone/>
            </a:pPr>
            <a:r>
              <a:rPr lang="cs-CZ" sz="4000" b="1" dirty="0" smtClean="0"/>
              <a:t>13:00 – 16:00 hod.</a:t>
            </a:r>
          </a:p>
          <a:p>
            <a:pPr marL="0" indent="0" algn="ctr">
              <a:buNone/>
            </a:pPr>
            <a:r>
              <a:rPr lang="cs-CZ" sz="2500" b="1" i="1" dirty="0" smtClean="0"/>
              <a:t>Střední zdravotnická škola</a:t>
            </a:r>
            <a:r>
              <a:rPr lang="cs-CZ" sz="2500" b="1" dirty="0"/>
              <a:t> a Vyšší </a:t>
            </a:r>
            <a:r>
              <a:rPr lang="cs-CZ" sz="2500" b="1" dirty="0" smtClean="0"/>
              <a:t>odborná škola zdravotnická,</a:t>
            </a:r>
            <a:r>
              <a:rPr lang="cs-CZ" sz="2500" b="1" dirty="0"/>
              <a:t> </a:t>
            </a:r>
            <a:r>
              <a:rPr lang="cs-CZ" sz="2500" b="1" i="1" dirty="0"/>
              <a:t>Ostrava</a:t>
            </a:r>
            <a:r>
              <a:rPr lang="cs-CZ" sz="2500" b="1" dirty="0"/>
              <a:t>, </a:t>
            </a:r>
            <a:r>
              <a:rPr lang="cs-CZ" sz="2500" b="1" dirty="0" smtClean="0"/>
              <a:t>příspěvková </a:t>
            </a:r>
            <a:r>
              <a:rPr lang="cs-CZ" sz="2500" b="1" dirty="0"/>
              <a:t>organizace</a:t>
            </a:r>
            <a:endParaRPr lang="cs-CZ" sz="2500" dirty="0"/>
          </a:p>
          <a:p>
            <a:pPr marL="0" indent="0" algn="ctr">
              <a:buNone/>
            </a:pPr>
            <a:r>
              <a:rPr lang="cs-CZ" sz="2500" b="1" dirty="0"/>
              <a:t>Jeremenkova 754/2, 703 00 Ostrava-Vítkovice</a:t>
            </a:r>
            <a:r>
              <a:rPr lang="cs-CZ" sz="2500" b="1" dirty="0" smtClean="0"/>
              <a:t> </a:t>
            </a: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1821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404018"/>
            <a:ext cx="9258300" cy="1173957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Kontaktní údaje</a:t>
            </a:r>
            <a:endParaRPr lang="cs-CZ" sz="5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4600" y="2286000"/>
            <a:ext cx="8610600" cy="3543300"/>
          </a:xfrm>
          <a:blipFill>
            <a:blip r:embed="rId2">
              <a:alphaModFix amt="15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000" b="1" dirty="0" smtClean="0">
                <a:latin typeface="+mj-lt"/>
              </a:rPr>
              <a:t>PRISCO s.r.o.</a:t>
            </a:r>
          </a:p>
          <a:p>
            <a:pPr marL="0" indent="0" algn="ctr">
              <a:buNone/>
            </a:pPr>
            <a:endParaRPr lang="cs-CZ" sz="4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cs-CZ" sz="4000" b="1" dirty="0" smtClean="0">
                <a:latin typeface="+mj-lt"/>
              </a:rPr>
              <a:t>www.priscocz.cz</a:t>
            </a:r>
          </a:p>
          <a:p>
            <a:pPr marL="0" indent="0" algn="ctr">
              <a:buNone/>
            </a:pPr>
            <a:r>
              <a:rPr lang="cs-CZ" sz="4000" b="1" dirty="0" smtClean="0">
                <a:latin typeface="+mj-lt"/>
              </a:rPr>
              <a:t>E-mail: info@priscocz.cz</a:t>
            </a:r>
          </a:p>
          <a:p>
            <a:pPr marL="0" indent="0" algn="ctr">
              <a:buNone/>
            </a:pPr>
            <a:r>
              <a:rPr lang="cs-CZ" sz="4000" b="1" dirty="0" smtClean="0">
                <a:latin typeface="+mj-lt"/>
              </a:rPr>
              <a:t>Tel.: 733 444 101</a:t>
            </a:r>
            <a:endParaRPr lang="cs-CZ" sz="4000" b="1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" y="1577975"/>
            <a:ext cx="1338834" cy="3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8256" y="990996"/>
            <a:ext cx="9258300" cy="11739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Odkaz na e-learningový vzdělávací program</a:t>
            </a:r>
            <a:endParaRPr lang="cs-CZ" sz="5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4600" y="2286000"/>
            <a:ext cx="8610600" cy="3543300"/>
          </a:xfrm>
          <a:blipFill>
            <a:blip r:embed="rId2">
              <a:alphaModFix amt="15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5400" u="sng" dirty="0" smtClean="0"/>
          </a:p>
          <a:p>
            <a:pPr marL="0" indent="0" algn="ctr">
              <a:buNone/>
            </a:pPr>
            <a:endParaRPr lang="cs-CZ" sz="5400" b="1" dirty="0" smtClean="0"/>
          </a:p>
          <a:p>
            <a:pPr marL="0" indent="0" algn="ctr">
              <a:buNone/>
            </a:pPr>
            <a:r>
              <a:rPr lang="cs-CZ" sz="5400" b="1" dirty="0" smtClean="0"/>
              <a:t>http</a:t>
            </a:r>
            <a:r>
              <a:rPr lang="cs-CZ" sz="5400" b="1" dirty="0"/>
              <a:t>://elearning.priscocz.cz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" y="1577975"/>
            <a:ext cx="1338834" cy="3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9900" cy="6054725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 smtClean="0"/>
              <a:t>Tvorba je spolufinancována z prostředků ESF prostřednictvím Operačního programu Vzdělávání pro konkurenceschopnost</a:t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v rámci projektu</a:t>
            </a:r>
            <a:br>
              <a:rPr lang="cs-CZ" sz="3000" b="1" dirty="0" smtClean="0"/>
            </a:b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500" b="1" dirty="0" smtClean="0"/>
              <a:t>Podpora </a:t>
            </a:r>
            <a:r>
              <a:rPr lang="cs-CZ" sz="3500" b="1" dirty="0"/>
              <a:t>rozvoje dalšího vzdělávání ve zdravotnictví v Moravskoslezském </a:t>
            </a:r>
            <a:r>
              <a:rPr lang="cs-CZ" sz="3500" b="1" dirty="0" smtClean="0"/>
              <a:t>kraji</a:t>
            </a:r>
            <a:br>
              <a:rPr lang="cs-CZ" sz="3500" b="1" dirty="0" smtClean="0"/>
            </a:br>
            <a:r>
              <a:rPr lang="cs-CZ" sz="3500" b="1" dirty="0" smtClean="0"/>
              <a:t/>
            </a:r>
            <a:br>
              <a:rPr lang="cs-CZ" sz="3500" b="1" dirty="0" smtClean="0"/>
            </a:br>
            <a:r>
              <a:rPr lang="cs-CZ" sz="2500" b="1" dirty="0" err="1" smtClean="0"/>
              <a:t>reg</a:t>
            </a:r>
            <a:r>
              <a:rPr lang="cs-CZ" sz="2500" b="1" dirty="0"/>
              <a:t>. č. CZ.1.07/3.2.07/04.0065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90" y="365125"/>
            <a:ext cx="5760720" cy="1258824"/>
          </a:xfrm>
        </p:spPr>
      </p:pic>
    </p:spTree>
    <p:extLst>
      <p:ext uri="{BB962C8B-B14F-4D97-AF65-F5344CB8AC3E}">
        <p14:creationId xmlns:p14="http://schemas.microsoft.com/office/powerpoint/2010/main" val="10334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9150" y="854075"/>
            <a:ext cx="10515600" cy="4351338"/>
          </a:xfrm>
          <a:blipFill>
            <a:blip r:embed="rId2">
              <a:alphaModFix amt="15000"/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800" b="1" dirty="0" smtClean="0">
                <a:solidFill>
                  <a:srgbClr val="C00000"/>
                </a:solidFill>
              </a:rPr>
              <a:t>Děkujeme Vám za účast na pilotním ověření a projektových workshopech</a:t>
            </a:r>
            <a:r>
              <a:rPr lang="cs-CZ" sz="3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cs-CZ" sz="3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3500" b="1" dirty="0"/>
          </a:p>
          <a:p>
            <a:pPr marL="0" indent="0" algn="ctr">
              <a:buNone/>
            </a:pPr>
            <a:r>
              <a:rPr lang="cs-CZ" sz="3000" b="1" dirty="0" smtClean="0"/>
              <a:t>Vaše zjištění, upozornění, náměty a připomínky nám umožní rozšířit kvalitní nabídku dalšího vzdělávání </a:t>
            </a:r>
            <a:r>
              <a:rPr lang="cs-CZ" sz="3000" b="1" dirty="0"/>
              <a:t>nelékařských zdravotnických </a:t>
            </a:r>
            <a:r>
              <a:rPr lang="cs-CZ" sz="3000" b="1" dirty="0" smtClean="0"/>
              <a:t>pracovníků - nutričních asistentů, nutričních terapeutů, všeobecných sester, farmaceutických asistentů atp., zaměřenou </a:t>
            </a:r>
            <a:r>
              <a:rPr lang="pt-BR" sz="3000" b="1" dirty="0" smtClean="0"/>
              <a:t>na </a:t>
            </a:r>
            <a:r>
              <a:rPr lang="pt-BR" sz="3000" b="1" dirty="0"/>
              <a:t>výživu a léčebnou </a:t>
            </a:r>
            <a:r>
              <a:rPr lang="pt-BR" sz="3000" b="1" dirty="0" smtClean="0"/>
              <a:t>výživu</a:t>
            </a:r>
            <a:r>
              <a:rPr lang="cs-CZ" sz="3000" b="1" dirty="0" smtClean="0"/>
              <a:t>.</a:t>
            </a:r>
            <a:endParaRPr lang="cs-CZ" sz="3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14" y="5695950"/>
            <a:ext cx="4690872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19150" y="1066800"/>
            <a:ext cx="10839450" cy="4862513"/>
          </a:xfr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900" b="1" dirty="0" smtClean="0"/>
              <a:t>PRISCO s.r.o.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Jsme vzdělávací společností, která poskytuje </a:t>
            </a:r>
            <a:r>
              <a:rPr lang="cs-CZ" dirty="0"/>
              <a:t>vzdělávací programy (semináře, tréninky, workshopy</a:t>
            </a:r>
            <a:r>
              <a:rPr lang="cs-CZ" dirty="0" smtClean="0"/>
              <a:t>) jak v oblasti marketingových</a:t>
            </a:r>
            <a:r>
              <a:rPr lang="cs-CZ" dirty="0"/>
              <a:t>, prodejních a komunikačních dovedností a </a:t>
            </a:r>
            <a:r>
              <a:rPr lang="cs-CZ" dirty="0" smtClean="0"/>
              <a:t>technik, tak v oblasti odborného i specifického vzdělávání.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Díky nám můžete podpořit </a:t>
            </a:r>
            <a:r>
              <a:rPr lang="cs-CZ" dirty="0"/>
              <a:t>Vaše projekty prostřednictvím dotací z </a:t>
            </a:r>
            <a:r>
              <a:rPr lang="cs-CZ" dirty="0" smtClean="0"/>
              <a:t>Evropské unie.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900" b="1" dirty="0" smtClean="0"/>
              <a:t>www.priscocz.cz</a:t>
            </a:r>
            <a:endParaRPr lang="cs-CZ" sz="4900" b="1" dirty="0"/>
          </a:p>
        </p:txBody>
      </p:sp>
    </p:spTree>
    <p:extLst>
      <p:ext uri="{BB962C8B-B14F-4D97-AF65-F5344CB8AC3E}">
        <p14:creationId xmlns:p14="http://schemas.microsoft.com/office/powerpoint/2010/main" val="22257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574675"/>
            <a:ext cx="10591800" cy="4416425"/>
          </a:xfrm>
          <a:blipFill dpi="0" rotWithShape="1">
            <a:blip r:embed="rId2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Komplexní vzdělávací</a:t>
            </a:r>
            <a:br>
              <a:rPr lang="cs-CZ" b="1" dirty="0" smtClean="0"/>
            </a:br>
            <a:r>
              <a:rPr lang="cs-CZ" b="1" dirty="0" smtClean="0"/>
              <a:t>e-</a:t>
            </a:r>
            <a:r>
              <a:rPr lang="cs-CZ" b="1" dirty="0" err="1" smtClean="0"/>
              <a:t>learningový</a:t>
            </a:r>
            <a:r>
              <a:rPr lang="cs-CZ" b="1" dirty="0" smtClean="0"/>
              <a:t> program tvoří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5000" b="1" dirty="0" smtClean="0"/>
              <a:t>15 modulů</a:t>
            </a:r>
            <a:br>
              <a:rPr lang="cs-CZ" sz="5000" b="1" dirty="0" smtClean="0"/>
            </a:br>
            <a:r>
              <a:rPr lang="cs-CZ" sz="5000" b="1" dirty="0" smtClean="0"/>
              <a:t>zaměřených na léčebnou výživu</a:t>
            </a:r>
            <a:endParaRPr lang="cs-CZ" sz="50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1" y="5619750"/>
            <a:ext cx="4781361" cy="1048544"/>
          </a:xfrm>
        </p:spPr>
      </p:pic>
    </p:spTree>
    <p:extLst>
      <p:ext uri="{BB962C8B-B14F-4D97-AF65-F5344CB8AC3E}">
        <p14:creationId xmlns:p14="http://schemas.microsoft.com/office/powerpoint/2010/main" val="24548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0327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Autorka obsahového zpracování</a:t>
            </a:r>
            <a:br>
              <a:rPr lang="cs-CZ" b="1" dirty="0" smtClean="0"/>
            </a:br>
            <a:r>
              <a:rPr lang="cs-CZ" b="1" dirty="0" smtClean="0"/>
              <a:t>vzdělávacích modulů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5150" y="2895601"/>
            <a:ext cx="5981700" cy="895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5000" b="1" u="sng" dirty="0" smtClean="0">
                <a:solidFill>
                  <a:srgbClr val="C00000"/>
                </a:solidFill>
              </a:rPr>
              <a:t>PhDr. Dagmar </a:t>
            </a:r>
            <a:r>
              <a:rPr lang="cs-CZ" sz="5000" b="1" u="sng" dirty="0" smtClean="0">
                <a:solidFill>
                  <a:srgbClr val="C00000"/>
                </a:solidFill>
              </a:rPr>
              <a:t>Kovářů</a:t>
            </a:r>
          </a:p>
          <a:p>
            <a:pPr marL="0" indent="0" algn="ctr">
              <a:buNone/>
            </a:pPr>
            <a:r>
              <a:rPr lang="cs-CZ" sz="5000" b="1" u="sng" dirty="0" smtClean="0">
                <a:solidFill>
                  <a:srgbClr val="C00000"/>
                </a:solidFill>
              </a:rPr>
              <a:t>Ing. Lada </a:t>
            </a:r>
            <a:r>
              <a:rPr lang="cs-CZ" sz="5000" b="1" u="sng" dirty="0" err="1" smtClean="0">
                <a:solidFill>
                  <a:srgbClr val="C00000"/>
                </a:solidFill>
              </a:rPr>
              <a:t>Čmielová</a:t>
            </a:r>
            <a:endParaRPr lang="cs-CZ" sz="5000" b="1" u="sng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64" y="5486400"/>
            <a:ext cx="4690872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174" y="685800"/>
            <a:ext cx="10915650" cy="4514850"/>
          </a:xfr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lvl="0"/>
            <a:r>
              <a:rPr lang="cs-CZ" sz="3300" b="1" dirty="0" smtClean="0"/>
              <a:t>1. Léčebná výživa při onemocněních gastrointestinálního traktu</a:t>
            </a:r>
            <a:br>
              <a:rPr lang="cs-CZ" sz="3300" b="1" dirty="0" smtClean="0"/>
            </a:br>
            <a:r>
              <a:rPr lang="cs-CZ" sz="3300" b="1" dirty="0" smtClean="0"/>
              <a:t>2. Léčebná výživa při metabolických onemocněních </a:t>
            </a:r>
            <a:br>
              <a:rPr lang="cs-CZ" sz="3300" b="1" dirty="0" smtClean="0"/>
            </a:br>
            <a:r>
              <a:rPr lang="cs-CZ" sz="3300" b="1" dirty="0" smtClean="0"/>
              <a:t>3. Léčebná výživa onkologicky nemocných</a:t>
            </a:r>
            <a:br>
              <a:rPr lang="cs-CZ" sz="3300" b="1" dirty="0" smtClean="0"/>
            </a:br>
            <a:r>
              <a:rPr lang="cs-CZ" sz="3300" b="1" dirty="0" smtClean="0"/>
              <a:t>4. Léčebná výživa při kardiovaskulárních chorobách</a:t>
            </a:r>
            <a:br>
              <a:rPr lang="cs-CZ" sz="3300" b="1" dirty="0" smtClean="0"/>
            </a:br>
            <a:r>
              <a:rPr lang="cs-CZ" sz="3300" b="1" dirty="0" smtClean="0"/>
              <a:t>5. Léčebná výživa v oblasti neurologie</a:t>
            </a:r>
            <a:br>
              <a:rPr lang="cs-CZ" sz="3300" b="1" dirty="0" smtClean="0"/>
            </a:br>
            <a:r>
              <a:rPr lang="cs-CZ" sz="3300" b="1" dirty="0" smtClean="0"/>
              <a:t>6. Léčebná výživa v oblasti psychiatrie</a:t>
            </a:r>
            <a:r>
              <a:rPr lang="cs-CZ" sz="3300" b="1" dirty="0"/>
              <a:t/>
            </a:r>
            <a:br>
              <a:rPr lang="cs-CZ" sz="3300" b="1" dirty="0"/>
            </a:br>
            <a:r>
              <a:rPr lang="cs-CZ" sz="3300" b="1" dirty="0" smtClean="0"/>
              <a:t>7. Léčebná výživa v oblasti endokrinologie</a:t>
            </a:r>
            <a:br>
              <a:rPr lang="cs-CZ" sz="3300" b="1" dirty="0" smtClean="0"/>
            </a:br>
            <a:r>
              <a:rPr lang="cs-CZ" sz="3300" b="1" dirty="0" smtClean="0"/>
              <a:t>8. </a:t>
            </a:r>
            <a:r>
              <a:rPr lang="cs-CZ" sz="3300" b="1" dirty="0"/>
              <a:t>Léčebná výživa v </a:t>
            </a:r>
            <a:r>
              <a:rPr lang="cs-CZ" sz="3300" b="1" dirty="0" smtClean="0"/>
              <a:t>pediatrii</a:t>
            </a:r>
            <a:br>
              <a:rPr lang="cs-CZ" sz="3300" b="1" dirty="0" smtClean="0"/>
            </a:br>
            <a:r>
              <a:rPr lang="cs-CZ" sz="3300" b="1" dirty="0" smtClean="0"/>
              <a:t>9. Léčebná výživa při potravinových intolerancích</a:t>
            </a:r>
            <a:endParaRPr lang="cs-CZ" sz="33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87" y="5600700"/>
            <a:ext cx="4777740" cy="1047750"/>
          </a:xfr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1" y="5619750"/>
            <a:ext cx="4781361" cy="1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0350" cy="4587875"/>
          </a:xfr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cs-CZ" sz="3300" b="1" dirty="0" smtClean="0"/>
              <a:t>10</a:t>
            </a:r>
            <a:r>
              <a:rPr lang="cs-CZ" sz="3300" b="1" dirty="0"/>
              <a:t>. Léčebná výživa při infekčních onemocněních</a:t>
            </a:r>
            <a:br>
              <a:rPr lang="cs-CZ" sz="3300" b="1" dirty="0"/>
            </a:br>
            <a:r>
              <a:rPr lang="cs-CZ" sz="3300" b="1" dirty="0"/>
              <a:t>11. Léčebná výživa v chirurgii</a:t>
            </a:r>
            <a:br>
              <a:rPr lang="cs-CZ" sz="3300" b="1" dirty="0"/>
            </a:br>
            <a:r>
              <a:rPr lang="cs-CZ" sz="3300" b="1" dirty="0"/>
              <a:t>12. Výživa diabetiků</a:t>
            </a:r>
            <a:br>
              <a:rPr lang="cs-CZ" sz="3300" b="1" dirty="0"/>
            </a:br>
            <a:r>
              <a:rPr lang="cs-CZ" sz="3300" b="1" dirty="0"/>
              <a:t>13. Léčebná výživa při malnutrici</a:t>
            </a:r>
            <a:br>
              <a:rPr lang="cs-CZ" sz="3300" b="1" dirty="0"/>
            </a:br>
            <a:r>
              <a:rPr lang="cs-CZ" sz="3300" b="1" dirty="0"/>
              <a:t>14. Výživa obézních</a:t>
            </a:r>
            <a:br>
              <a:rPr lang="cs-CZ" sz="3300" b="1" dirty="0"/>
            </a:br>
            <a:r>
              <a:rPr lang="cs-CZ" sz="3300" b="1" dirty="0"/>
              <a:t>15. Výživa seniorů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557585"/>
            <a:ext cx="4800600" cy="1052763"/>
          </a:xfrm>
        </p:spPr>
      </p:pic>
    </p:spTree>
    <p:extLst>
      <p:ext uri="{BB962C8B-B14F-4D97-AF65-F5344CB8AC3E}">
        <p14:creationId xmlns:p14="http://schemas.microsoft.com/office/powerpoint/2010/main" val="219129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569" y="2324101"/>
            <a:ext cx="10515600" cy="1976438"/>
          </a:xfrm>
        </p:spPr>
        <p:txBody>
          <a:bodyPr>
            <a:noAutofit/>
          </a:bodyPr>
          <a:lstStyle/>
          <a:p>
            <a:r>
              <a:rPr lang="cs-CZ" sz="4500" b="1" dirty="0" smtClean="0"/>
              <a:t>Každý z účastníků</a:t>
            </a:r>
            <a:br>
              <a:rPr lang="cs-CZ" sz="4500" b="1" dirty="0" smtClean="0"/>
            </a:br>
            <a:r>
              <a:rPr lang="cs-CZ" sz="4500" b="1" dirty="0" smtClean="0"/>
              <a:t>ověří</a:t>
            </a:r>
            <a:r>
              <a:rPr lang="cs-CZ" sz="4500" b="1" dirty="0"/>
              <a:t> </a:t>
            </a:r>
            <a:r>
              <a:rPr lang="cs-CZ" sz="4500" b="1" dirty="0" smtClean="0"/>
              <a:t>minimálně</a:t>
            </a:r>
            <a:br>
              <a:rPr lang="cs-CZ" sz="4500" b="1" dirty="0" smtClean="0"/>
            </a:br>
            <a:r>
              <a:rPr lang="cs-CZ" sz="4500" b="1" dirty="0" smtClean="0"/>
              <a:t>4 e-</a:t>
            </a:r>
            <a:r>
              <a:rPr lang="cs-CZ" sz="4500" b="1" dirty="0" err="1" smtClean="0"/>
              <a:t>learningové</a:t>
            </a:r>
            <a:r>
              <a:rPr lang="cs-CZ" sz="4500" b="1" dirty="0" smtClean="0"/>
              <a:t> moduly.</a:t>
            </a:r>
            <a:endParaRPr lang="cs-CZ" sz="45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6" y="933450"/>
            <a:ext cx="5053013" cy="5053013"/>
          </a:xfrm>
        </p:spPr>
      </p:pic>
    </p:spTree>
    <p:extLst>
      <p:ext uri="{BB962C8B-B14F-4D97-AF65-F5344CB8AC3E}">
        <p14:creationId xmlns:p14="http://schemas.microsoft.com/office/powerpoint/2010/main" val="39545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665559"/>
            <a:ext cx="10515600" cy="1325563"/>
          </a:xfrm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Dotazník účastníka 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>pilotního 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ověření</a:t>
            </a:r>
            <a:b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e-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learningového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>vzdělávacího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914451"/>
            <a:ext cx="10515600" cy="18129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/>
              <a:t>Jakožto </a:t>
            </a:r>
            <a:r>
              <a:rPr lang="cs-CZ" dirty="0"/>
              <a:t>realizátoři projektu </a:t>
            </a:r>
            <a:r>
              <a:rPr lang="cs-CZ" dirty="0" smtClean="0"/>
              <a:t>financovaného z prostředků ESF jsme </a:t>
            </a:r>
            <a:r>
              <a:rPr lang="cs-CZ" dirty="0"/>
              <a:t>dle přílohy XXIII Nařízení Komise (ES) 1828/2006 povinni sledovat a vykazovat účastníky operací dle zranitelných skupin na trhu práce (menšiny, migranti apod</a:t>
            </a:r>
            <a:r>
              <a:rPr lang="cs-CZ" dirty="0" smtClean="0"/>
              <a:t>.).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70" y="5650706"/>
            <a:ext cx="4799459" cy="10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399</Words>
  <Application>Microsoft Office PowerPoint</Application>
  <PresentationFormat>Širokoúhlá obrazovka</PresentationFormat>
  <Paragraphs>69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Vítáme Vás na pilotním ověření e-learningového vzdělávacího programu</vt:lpstr>
      <vt:lpstr>   Tvorba je spolufinancována z prostředků ESF prostřednictvím Operačního programu Vzdělávání pro konkurenceschopnost  v rámci projektu  Podpora rozvoje dalšího vzdělávání ve zdravotnictví v Moravskoslezském kraji  reg. č. CZ.1.07/3.2.07/04.0065</vt:lpstr>
      <vt:lpstr>Prezentace aplikace PowerPoint</vt:lpstr>
      <vt:lpstr>Komplexní vzdělávací e-learningový program tvoří  15 modulů zaměřených na léčebnou výživu</vt:lpstr>
      <vt:lpstr>Autorka obsahového zpracování vzdělávacích modulů</vt:lpstr>
      <vt:lpstr>1. Léčebná výživa při onemocněních gastrointestinálního traktu 2. Léčebná výživa při metabolických onemocněních  3. Léčebná výživa onkologicky nemocných 4. Léčebná výživa při kardiovaskulárních chorobách 5. Léčebná výživa v oblasti neurologie 6. Léčebná výživa v oblasti psychiatrie 7. Léčebná výživa v oblasti endokrinologie 8. Léčebná výživa v pediatrii 9. Léčebná výživa při potravinových intolerancích</vt:lpstr>
      <vt:lpstr>10. Léčebná výživa při infekčních onemocněních 11. Léčebná výživa v chirurgii 12. Výživa diabetiků 13. Léčebná výživa při malnutrici 14. Výživa obézních 15. Výživa seniorů</vt:lpstr>
      <vt:lpstr>Každý z účastníků ověří minimálně 4 e-learningové moduly.</vt:lpstr>
      <vt:lpstr>Dotazník účastníka pilotního ověření e-learningového vzdělávacího programu</vt:lpstr>
      <vt:lpstr>Dotazník účastníka pilotního ověření e-learningového vzdělávacího programu</vt:lpstr>
      <vt:lpstr>Tabulka e-learningových modulů</vt:lpstr>
      <vt:lpstr>Evaluační dotazník pilotního ověření</vt:lpstr>
      <vt:lpstr>Evaluační dotazník pilotního ověření</vt:lpstr>
      <vt:lpstr>Rozsah pilotního ověření</vt:lpstr>
      <vt:lpstr>Vyhodnocení výsledků pilotního ověření</vt:lpstr>
      <vt:lpstr>Vyhodnocení výsledků pilotního ověření</vt:lpstr>
      <vt:lpstr>Závěrečný workshop</vt:lpstr>
      <vt:lpstr>Kontaktní údaje</vt:lpstr>
      <vt:lpstr>Odkaz na e-learningový vzdělávací program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Vítáme Vás na pilotním ověření e-learningového vzdělávacího programu</dc:title>
  <dc:creator>frien_000</dc:creator>
  <cp:lastModifiedBy>Účet Microsoft</cp:lastModifiedBy>
  <cp:revision>21</cp:revision>
  <dcterms:created xsi:type="dcterms:W3CDTF">2014-09-08T14:32:46Z</dcterms:created>
  <dcterms:modified xsi:type="dcterms:W3CDTF">2014-09-19T08:11:15Z</dcterms:modified>
</cp:coreProperties>
</file>